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viewProps.xml" ContentType="application/vnd.openxmlformats-officedocument.presentationml.viewProps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7" r:id="rId2"/>
    <p:sldId id="258" r:id="rId3"/>
    <p:sldId id="259" r:id="rId4"/>
    <p:sldId id="261" r:id="rId5"/>
    <p:sldId id="260" r:id="rId6"/>
  </p:sldIdLst>
  <p:sldSz cx="12192000" cy="6858000"/>
  <p:notesSz cx="6858000" cy="9144000"/>
  <p:defaultTextStyle>
    <a:defPPr>
      <a:defRPr lang="it-IT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162543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16"/>
    <p:restoredTop sz="94700"/>
  </p:normalViewPr>
  <p:slideViewPr>
    <p:cSldViewPr snapToGrid="0" snapToObjects="1">
      <p:cViewPr varScale="1">
        <p:scale>
          <a:sx n="73" d="100"/>
          <a:sy n="73" d="100"/>
        </p:scale>
        <p:origin x="-438" y="-10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BE7A1EA8-9F85-4346-A9B1-F09E5714AECB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ottotitolo 2">
            <a:extLst>
              <a:ext uri="{FF2B5EF4-FFF2-40B4-BE49-F238E27FC236}">
                <a16:creationId xmlns:a16="http://schemas.microsoft.com/office/drawing/2014/main" xmlns="" id="{8E60B4B3-A6B9-9D40-97FF-0D065E1AE1A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it-IT"/>
              <a:t>Fare clic per modificare lo stile del sottotitolo dello schema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0B2D4384-BBDB-B442-B41C-EEA5FE42B6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C7B44455-DD5B-8648-86ED-D7EB051722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BC4ED399-A936-4B45-B796-B4D2C839919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136876186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olo e contenu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A00FE2B6-17CC-1B47-8D96-E9BC2521DC5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D51FE454-B9B9-EF43-9494-8F1F8D101889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D078E10D-E5AE-E949-8620-B4C9251CA7C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F18A348A-335A-B542-B922-09CED60EE8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7D5E761B-814C-164C-A402-5829B1FE8F6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417408279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Intestazione sezion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9BC0AE69-B539-9E4F-992F-8A640CF50E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4F089E9-E691-B74B-B46D-1DEE94ACA0F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448567AE-9A5A-374E-BC9E-B8A9C74349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A9B9DB7F-5BCE-6240-B3A1-AD6063BE89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35796505-CF76-F44D-AD1D-A5D1175A95F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687510626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e contenu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F76DD3FB-6D74-6D45-A314-47B9A35BEFC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6F3D44CB-1ABB-874B-9AAC-BD17F12CF4AF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422030" y="2700867"/>
            <a:ext cx="5597770" cy="3476096"/>
          </a:xfrm>
        </p:spPr>
        <p:txBody>
          <a:bodyPr/>
          <a:lstStyle/>
          <a:p>
            <a:r>
              <a:rPr lang="it-IT"/>
              <a:t>Modifica gli stili del testo dello schema
Secondo livello
Terzo livello
Quarto livello
Quinto livello</a:t>
            </a:r>
          </a:p>
        </p:txBody>
      </p:sp>
      <p:sp>
        <p:nvSpPr>
          <p:cNvPr id="4" name="Segnaposto contenuto 3">
            <a:extLst>
              <a:ext uri="{FF2B5EF4-FFF2-40B4-BE49-F238E27FC236}">
                <a16:creationId xmlns:a16="http://schemas.microsoft.com/office/drawing/2014/main" xmlns="" id="{C603CD77-DEA3-9E4B-85A3-93B6C58E7C5C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2700867"/>
            <a:ext cx="5609492" cy="3476096"/>
          </a:xfrm>
        </p:spPr>
        <p:txBody>
          <a:bodyPr/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5" name="Segnaposto data 4">
            <a:extLst>
              <a:ext uri="{FF2B5EF4-FFF2-40B4-BE49-F238E27FC236}">
                <a16:creationId xmlns:a16="http://schemas.microsoft.com/office/drawing/2014/main" xmlns="" id="{C9916A71-83BE-7A4A-8341-3B377D2D4C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6" name="Segnaposto piè di pagina 5">
            <a:extLst>
              <a:ext uri="{FF2B5EF4-FFF2-40B4-BE49-F238E27FC236}">
                <a16:creationId xmlns:a16="http://schemas.microsoft.com/office/drawing/2014/main" xmlns="" id="{F469CA56-6D37-9A4F-9EF8-FB1EE70FE84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7" name="Segnaposto numero diapositiva 6">
            <a:extLst>
              <a:ext uri="{FF2B5EF4-FFF2-40B4-BE49-F238E27FC236}">
                <a16:creationId xmlns:a16="http://schemas.microsoft.com/office/drawing/2014/main" xmlns="" id="{3D5775CE-E030-5344-BDA6-FD3FDA91889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29912407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tito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1DDED96C-DDA9-4F4E-A56F-322693A98E3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/>
              <a:t>Fare clic per modificare lo stile del titolo dello schema</a:t>
            </a:r>
          </a:p>
        </p:txBody>
      </p:sp>
      <p:sp>
        <p:nvSpPr>
          <p:cNvPr id="3" name="Segnaposto data 2">
            <a:extLst>
              <a:ext uri="{FF2B5EF4-FFF2-40B4-BE49-F238E27FC236}">
                <a16:creationId xmlns:a16="http://schemas.microsoft.com/office/drawing/2014/main" xmlns="" id="{64F3084F-D2DA-554E-AC2A-C20FF299EAC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4" name="Segnaposto piè di pagina 3">
            <a:extLst>
              <a:ext uri="{FF2B5EF4-FFF2-40B4-BE49-F238E27FC236}">
                <a16:creationId xmlns:a16="http://schemas.microsoft.com/office/drawing/2014/main" xmlns="" id="{E1F6D7EE-874A-764C-B348-5B9635F7E4B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5" name="Segnaposto numero diapositiva 4">
            <a:extLst>
              <a:ext uri="{FF2B5EF4-FFF2-40B4-BE49-F238E27FC236}">
                <a16:creationId xmlns:a16="http://schemas.microsoft.com/office/drawing/2014/main" xmlns="" id="{70B903CF-B61C-5943-8399-17194FB933F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pPr/>
              <a:t>‹N›</a:t>
            </a:fld>
            <a:endParaRPr lang="it-IT"/>
          </a:p>
        </p:txBody>
      </p:sp>
    </p:spTree>
    <p:extLst>
      <p:ext uri="{BB962C8B-B14F-4D97-AF65-F5344CB8AC3E}">
        <p14:creationId xmlns:p14="http://schemas.microsoft.com/office/powerpoint/2010/main" xmlns="" val="385554786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uo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data 1">
            <a:extLst>
              <a:ext uri="{FF2B5EF4-FFF2-40B4-BE49-F238E27FC236}">
                <a16:creationId xmlns:a16="http://schemas.microsoft.com/office/drawing/2014/main" xmlns="" id="{2E692E83-AE92-5947-B928-B76C0E8EB6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DE76BF1-96BB-EA4A-BBE9-1046C9BCB3A8}" type="datetimeFigureOut">
              <a:rPr lang="it-IT" smtClean="0"/>
              <a:pPr/>
              <a:t>11/05/2022</a:t>
            </a:fld>
            <a:endParaRPr lang="it-IT"/>
          </a:p>
        </p:txBody>
      </p:sp>
      <p:sp>
        <p:nvSpPr>
          <p:cNvPr id="3" name="Segnaposto piè di pagina 2">
            <a:extLst>
              <a:ext uri="{FF2B5EF4-FFF2-40B4-BE49-F238E27FC236}">
                <a16:creationId xmlns:a16="http://schemas.microsoft.com/office/drawing/2014/main" xmlns="" id="{FDB6B79E-5123-E642-856C-F87EB50A151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it-IT"/>
          </a:p>
        </p:txBody>
      </p:sp>
      <p:sp>
        <p:nvSpPr>
          <p:cNvPr id="4" name="Segnaposto numero diapositiva 3">
            <a:extLst>
              <a:ext uri="{FF2B5EF4-FFF2-40B4-BE49-F238E27FC236}">
                <a16:creationId xmlns:a16="http://schemas.microsoft.com/office/drawing/2014/main" xmlns="" id="{D873F9F3-AD37-B344-B6A4-1B08B2B3F2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B6E4DF0-E1B2-C249-AFE4-50BE93805610}" type="slidenum">
              <a:rPr lang="it-IT" smtClean="0"/>
              <a:pPr/>
              <a:t>‹N›</a:t>
            </a:fld>
            <a:endParaRPr lang="it-IT"/>
          </a:p>
        </p:txBody>
      </p:sp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919AC1A7-10E2-0E4F-95D5-F33EAACD68D9}"/>
              </a:ext>
            </a:extLst>
          </p:cNvPr>
          <p:cNvPicPr>
            <a:picLocks noChangeAspect="1"/>
          </p:cNvPicPr>
          <p:nvPr userDrawn="1"/>
        </p:nvPicPr>
        <p:blipFill>
          <a:blip r:embed="rId2"/>
          <a:stretch>
            <a:fillRect/>
          </a:stretch>
        </p:blipFill>
        <p:spPr>
          <a:xfrm>
            <a:off x="0" y="2520"/>
            <a:ext cx="12192000" cy="68554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9933730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Immagine 7">
            <a:extLst>
              <a:ext uri="{FF2B5EF4-FFF2-40B4-BE49-F238E27FC236}">
                <a16:creationId xmlns:a16="http://schemas.microsoft.com/office/drawing/2014/main" xmlns="" id="{C5181F1A-B4A6-3140-AD6A-04C5D83D49A6}"/>
              </a:ext>
            </a:extLst>
          </p:cNvPr>
          <p:cNvPicPr>
            <a:picLocks noChangeAspect="1"/>
          </p:cNvPicPr>
          <p:nvPr userDrawn="1"/>
        </p:nvPicPr>
        <p:blipFill>
          <a:blip r:embed="rId8"/>
          <a:stretch>
            <a:fillRect/>
          </a:stretch>
        </p:blipFill>
        <p:spPr>
          <a:xfrm>
            <a:off x="0" y="0"/>
            <a:ext cx="12196482" cy="6858000"/>
          </a:xfrm>
          <a:prstGeom prst="rect">
            <a:avLst/>
          </a:prstGeom>
        </p:spPr>
      </p:pic>
      <p:sp>
        <p:nvSpPr>
          <p:cNvPr id="2" name="Segnaposto titolo 1">
            <a:extLst>
              <a:ext uri="{FF2B5EF4-FFF2-40B4-BE49-F238E27FC236}">
                <a16:creationId xmlns:a16="http://schemas.microsoft.com/office/drawing/2014/main" xmlns="" id="{44D430BD-8A51-154B-838A-553C3E9734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22030" y="1892544"/>
            <a:ext cx="11359662" cy="7059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it-IT" dirty="0"/>
              <a:t>Fare clic per modificare lo stile del titolo dello schema</a:t>
            </a:r>
          </a:p>
        </p:txBody>
      </p:sp>
      <p:sp>
        <p:nvSpPr>
          <p:cNvPr id="3" name="Segnaposto testo 2">
            <a:extLst>
              <a:ext uri="{FF2B5EF4-FFF2-40B4-BE49-F238E27FC236}">
                <a16:creationId xmlns:a16="http://schemas.microsoft.com/office/drawing/2014/main" xmlns="" id="{2A747CCC-F5B9-5045-8917-BC948033E15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422031" y="2751992"/>
            <a:ext cx="11359661" cy="317897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r>
              <a:rPr lang="it-IT" dirty="0"/>
              <a:t>Modifica gli stili del testo dello schema
Secondo livello
Terzo livello
Quarto livello
Quinto livello</a:t>
            </a:r>
          </a:p>
        </p:txBody>
      </p:sp>
      <p:sp>
        <p:nvSpPr>
          <p:cNvPr id="4" name="Segnaposto data 3">
            <a:extLst>
              <a:ext uri="{FF2B5EF4-FFF2-40B4-BE49-F238E27FC236}">
                <a16:creationId xmlns:a16="http://schemas.microsoft.com/office/drawing/2014/main" xmlns="" id="{BE1870B4-1983-1840-8596-B72F50E69F6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22031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fld id="{5DE76BF1-96BB-EA4A-BBE9-1046C9BCB3A8}" type="datetimeFigureOut">
              <a:rPr lang="it-IT" smtClean="0"/>
              <a:pPr/>
              <a:t>11/05/2022</a:t>
            </a:fld>
            <a:endParaRPr lang="it-IT" dirty="0"/>
          </a:p>
        </p:txBody>
      </p:sp>
      <p:sp>
        <p:nvSpPr>
          <p:cNvPr id="5" name="Segnaposto piè di pagina 4">
            <a:extLst>
              <a:ext uri="{FF2B5EF4-FFF2-40B4-BE49-F238E27FC236}">
                <a16:creationId xmlns:a16="http://schemas.microsoft.com/office/drawing/2014/main" xmlns="" id="{4144085B-C68D-124F-B468-FEB21AED16A1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endParaRPr lang="it-IT" dirty="0"/>
          </a:p>
        </p:txBody>
      </p:sp>
      <p:sp>
        <p:nvSpPr>
          <p:cNvPr id="6" name="Segnaposto numero diapositiva 5">
            <a:extLst>
              <a:ext uri="{FF2B5EF4-FFF2-40B4-BE49-F238E27FC236}">
                <a16:creationId xmlns:a16="http://schemas.microsoft.com/office/drawing/2014/main" xmlns="" id="{54319DC3-4211-244E-9FC6-BC308D7DCBF1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9023838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bg1"/>
                </a:solidFill>
                <a:latin typeface="Roboto Condensed Light" panose="02000000000000000000" pitchFamily="2" charset="0"/>
                <a:ea typeface="Roboto Condensed Light" panose="02000000000000000000" pitchFamily="2" charset="0"/>
              </a:defRPr>
            </a:lvl1pPr>
          </a:lstStyle>
          <a:p>
            <a:fld id="{6B6E4DF0-E1B2-C249-AFE4-50BE93805610}" type="slidenum">
              <a:rPr lang="it-IT" smtClean="0"/>
              <a:pPr/>
              <a:t>‹N›</a:t>
            </a:fld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94644586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4" r:id="rId5"/>
    <p:sldLayoutId id="2147483655" r:id="rId6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rgbClr val="162543"/>
          </a:solidFill>
          <a:latin typeface="Bebas Neue" panose="020B0606020202050201" pitchFamily="34" charset="77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Roboto Condensed Light" panose="02000000000000000000" pitchFamily="2" charset="0"/>
          <a:ea typeface="Roboto Condensed Light" panose="02000000000000000000" pitchFamily="2" charset="0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it-IT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xmlns="" val="88529459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olo 1">
            <a:extLst>
              <a:ext uri="{FF2B5EF4-FFF2-40B4-BE49-F238E27FC236}">
                <a16:creationId xmlns:a16="http://schemas.microsoft.com/office/drawing/2014/main" xmlns="" id="{CFB7DDB5-A2A4-E644-88CB-C6EBCC3BAC3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it-IT" dirty="0" smtClean="0"/>
              <a:t>Chi è CAMMINO?</a:t>
            </a:r>
            <a:endParaRPr lang="it-IT" dirty="0"/>
          </a:p>
        </p:txBody>
      </p:sp>
      <p:sp>
        <p:nvSpPr>
          <p:cNvPr id="3" name="Segnaposto contenuto 2">
            <a:extLst>
              <a:ext uri="{FF2B5EF4-FFF2-40B4-BE49-F238E27FC236}">
                <a16:creationId xmlns:a16="http://schemas.microsoft.com/office/drawing/2014/main" xmlns="" id="{E970C0D2-427E-F74C-AD67-DE65D80F0CE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CAMMINO è un’associazione di avvocati nata nel 1999 per approfondire scientificamente le questioni giuridiche collegate alla promozione e tutela dei diritti delle persone di età minore, come individui e nell’ambito delle relazioni che le coinvolgono. Il focus iniziale sul diritto minorile si è espanso negli anni con riferimento alla promozione e tutela dei diritti fondamentali dei soggetti vulnerabili all’interno delle relazioni familiari e sociali e alle nuove vulnerabilità che emergono nella nostra società civile. Il sito dell’Associazione è www.cammino.org. </a:t>
            </a:r>
          </a:p>
          <a:p>
            <a:r>
              <a:rPr lang="it-IT" dirty="0" smtClean="0"/>
              <a:t>CAMMINO è stata riconosciuta dal CNF associazione specialistica maggiormente rappresentativa il 19 luglio 2013 qualifica confermata il 15 luglio 2016 e il 12 luglio 2019.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85462130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olo 4"/>
          <p:cNvSpPr>
            <a:spLocks noGrp="1"/>
          </p:cNvSpPr>
          <p:nvPr>
            <p:ph type="title"/>
          </p:nvPr>
        </p:nvSpPr>
        <p:spPr>
          <a:xfrm>
            <a:off x="422030" y="1539568"/>
            <a:ext cx="11359661" cy="837871"/>
          </a:xfrm>
        </p:spPr>
        <p:txBody>
          <a:bodyPr>
            <a:normAutofit fontScale="90000"/>
          </a:bodyPr>
          <a:lstStyle/>
          <a:p>
            <a:r>
              <a:rPr lang="it-IT" sz="3100" dirty="0" smtClean="0"/>
              <a:t>2. La filosofia di CAMMINO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6" name="Segnaposto contenuto 5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it-IT" dirty="0" smtClean="0"/>
              <a:t>CAMMINO </a:t>
            </a:r>
            <a:r>
              <a:rPr lang="it-IT" dirty="0" err="1" smtClean="0"/>
              <a:t>CamMiNo</a:t>
            </a:r>
            <a:r>
              <a:rPr lang="it-IT" dirty="0" smtClean="0"/>
              <a:t> - Camera Nazionale Avvocati per la persona, coerentemente all’area di azione della tutela e della promozione dei diritti dei soggetti vulnerabili, ha individuato quali espressioni della sua filosofia operativa le seguenti fonti: </a:t>
            </a:r>
          </a:p>
          <a:p>
            <a:r>
              <a:rPr lang="it-IT" dirty="0" smtClean="0"/>
              <a:t>Ø “</a:t>
            </a:r>
            <a:r>
              <a:rPr lang="it-IT" dirty="0" err="1" smtClean="0"/>
              <a:t>Iustitia</a:t>
            </a:r>
            <a:r>
              <a:rPr lang="it-IT" dirty="0" smtClean="0"/>
              <a:t> est </a:t>
            </a:r>
            <a:r>
              <a:rPr lang="it-IT" dirty="0" err="1" smtClean="0"/>
              <a:t>virtus</a:t>
            </a:r>
            <a:r>
              <a:rPr lang="it-IT" dirty="0" smtClean="0"/>
              <a:t> </a:t>
            </a:r>
            <a:r>
              <a:rPr lang="it-IT" dirty="0" err="1" smtClean="0"/>
              <a:t>que</a:t>
            </a:r>
            <a:r>
              <a:rPr lang="it-IT" dirty="0" smtClean="0"/>
              <a:t> </a:t>
            </a:r>
            <a:r>
              <a:rPr lang="it-IT" dirty="0" err="1" smtClean="0"/>
              <a:t>plurimum</a:t>
            </a:r>
            <a:r>
              <a:rPr lang="it-IT" dirty="0" smtClean="0"/>
              <a:t> </a:t>
            </a:r>
            <a:r>
              <a:rPr lang="it-IT" dirty="0" err="1" smtClean="0"/>
              <a:t>prodest</a:t>
            </a:r>
            <a:r>
              <a:rPr lang="it-IT" dirty="0" smtClean="0"/>
              <a:t> </a:t>
            </a:r>
            <a:r>
              <a:rPr lang="it-IT" dirty="0" err="1" smtClean="0"/>
              <a:t>his</a:t>
            </a:r>
            <a:r>
              <a:rPr lang="it-IT" dirty="0" smtClean="0"/>
              <a:t> qui minimum </a:t>
            </a:r>
            <a:r>
              <a:rPr lang="it-IT" dirty="0" err="1" smtClean="0"/>
              <a:t>possunt</a:t>
            </a:r>
            <a:r>
              <a:rPr lang="it-IT" dirty="0" smtClean="0"/>
              <a:t>” (Piacentino, Summa </a:t>
            </a:r>
            <a:r>
              <a:rPr lang="it-IT" dirty="0" err="1" smtClean="0"/>
              <a:t>Institutionum</a:t>
            </a:r>
            <a:r>
              <a:rPr lang="it-IT" dirty="0" smtClean="0"/>
              <a:t>,1.1) </a:t>
            </a:r>
          </a:p>
          <a:p>
            <a:r>
              <a:rPr lang="it-IT" dirty="0" smtClean="0"/>
              <a:t>Ø “Ogni cittadino ha il dovere di svolgere, secondo le proprie possibilità e la propria scelta, un’attività o una funzione che concorra al progresso materiale o spirituale della società” (Costituzione della Repubblica Italiana, art. 4, II comma). </a:t>
            </a:r>
          </a:p>
          <a:p>
            <a:r>
              <a:rPr lang="it-IT" dirty="0" smtClean="0"/>
              <a:t>Ø “Il mio disegno non era il disegno di un cappello, era il disegno di un boa che digeriva un elefante. Bisogna sempre spiegarle le cose, ai </a:t>
            </a:r>
            <a:r>
              <a:rPr lang="it-IT" dirty="0" err="1" smtClean="0"/>
              <a:t>grandi…</a:t>
            </a:r>
            <a:r>
              <a:rPr lang="it-IT" dirty="0" smtClean="0"/>
              <a:t>. I grandi non capiscono mai niente da soli e i bambini si stancano a spiegargli tutto ogni volta” (Antoine de </a:t>
            </a:r>
            <a:r>
              <a:rPr lang="it-IT" dirty="0" err="1" smtClean="0"/>
              <a:t>Saint-Exupery</a:t>
            </a:r>
            <a:r>
              <a:rPr lang="it-IT" dirty="0" smtClean="0"/>
              <a:t>, Il piccolo principe, cap. 1). </a:t>
            </a:r>
          </a:p>
          <a:p>
            <a:r>
              <a:rPr lang="it-IT" dirty="0" smtClean="0"/>
              <a:t>Coerentemente a tali principi CAMMINO persegue la finalità di promozione e tutela dei soggetti vulnerabili nell’ambito delle relazioni familiari e sociali, in ogni attività -formativa, istituzionale, di ricerca. I principi trovano concretizzazione anche nel Codice Etico che regola i rapporti tra gli Associati e degli Associati, nella loro attività professionale verso terzi.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2274654485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Segnaposto contenuto 3" descr="50257552_2451412118478627_7085364783221833728_n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37360" y="1489777"/>
            <a:ext cx="7929154" cy="4793458"/>
          </a:xfrm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olo 3"/>
          <p:cNvSpPr>
            <a:spLocks noGrp="1"/>
          </p:cNvSpPr>
          <p:nvPr>
            <p:ph type="title"/>
          </p:nvPr>
        </p:nvSpPr>
        <p:spPr>
          <a:xfrm>
            <a:off x="832338" y="1619794"/>
            <a:ext cx="11359662" cy="978700"/>
          </a:xfrm>
        </p:spPr>
        <p:txBody>
          <a:bodyPr>
            <a:normAutofit fontScale="90000"/>
          </a:bodyPr>
          <a:lstStyle/>
          <a:p>
            <a:r>
              <a:rPr lang="it-IT" sz="4000" dirty="0" smtClean="0"/>
              <a:t>3. L’attività di CAMMINO </a:t>
            </a:r>
            <a:r>
              <a:rPr lang="it-IT" dirty="0" smtClean="0"/>
              <a:t/>
            </a:r>
            <a:br>
              <a:rPr lang="it-IT" dirty="0" smtClean="0"/>
            </a:br>
            <a:endParaRPr lang="it-IT" dirty="0"/>
          </a:p>
        </p:txBody>
      </p:sp>
      <p:sp>
        <p:nvSpPr>
          <p:cNvPr id="5" name="Segnaposto contenuto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it-IT" dirty="0" smtClean="0"/>
              <a:t>CAMMINO </a:t>
            </a:r>
            <a:r>
              <a:rPr lang="it-IT" dirty="0" smtClean="0"/>
              <a:t>è attiva da anni in tutti gli ambiti relativi alla tutela della persona vulnerabile, organizza convegni e congressi in modo continuativo a livello nazionale </a:t>
            </a:r>
            <a:r>
              <a:rPr lang="it-IT" dirty="0" smtClean="0"/>
              <a:t>e nelle 65 </a:t>
            </a:r>
            <a:r>
              <a:rPr lang="it-IT" dirty="0" smtClean="0"/>
              <a:t>sedi territoriali, si occupa di ogni tema inerente la tutela delle persone vulnerabili: la figura del minorenne nel processo civile e </a:t>
            </a:r>
            <a:r>
              <a:rPr lang="it-IT" dirty="0" smtClean="0"/>
              <a:t>penale, </a:t>
            </a:r>
            <a:r>
              <a:rPr lang="it-IT" dirty="0" smtClean="0"/>
              <a:t>la tutela delle nuove fragilità (economiche e relazionali) nel momento della disgregazione della coppia, le questioni relative all’</a:t>
            </a:r>
            <a:r>
              <a:rPr lang="it-IT" dirty="0" err="1" smtClean="0"/>
              <a:t>omogenitorialità</a:t>
            </a:r>
            <a:r>
              <a:rPr lang="it-IT" dirty="0" smtClean="0"/>
              <a:t> e le questioni relative alle nuove genitorialità (PMA omologa ed eterologa, maternità surrogata.), il sostegno alle persone incapaci di provvedere da sé ai propri interessi, il sostegno alla disabilità, il </a:t>
            </a:r>
            <a:r>
              <a:rPr lang="it-IT" dirty="0" err="1" smtClean="0"/>
              <a:t>fine-vita</a:t>
            </a:r>
            <a:r>
              <a:rPr lang="it-IT" dirty="0" smtClean="0"/>
              <a:t>, le successioni, i rapporti e le relazioni che si creano nei social </a:t>
            </a:r>
            <a:r>
              <a:rPr lang="it-IT" dirty="0" smtClean="0"/>
              <a:t>network, le agenzie educative per i minorenni. Il </a:t>
            </a:r>
            <a:r>
              <a:rPr lang="it-IT" dirty="0" smtClean="0"/>
              <a:t>tutto ricorrendo continuamente al dialogo e alle competenze di saperi “altri” (psicologi, sociologi, economisti, pedagogisti, assistenti sociali, medici etc. ). </a:t>
            </a:r>
          </a:p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xmlns="" val="1137480723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i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33</TotalTime>
  <Words>514</Words>
  <Application>Microsoft Office PowerPoint</Application>
  <PresentationFormat>Personalizzato</PresentationFormat>
  <Paragraphs>11</Paragraphs>
  <Slides>5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Titoli diapositive</vt:lpstr>
      </vt:variant>
      <vt:variant>
        <vt:i4>5</vt:i4>
      </vt:variant>
    </vt:vector>
  </HeadingPairs>
  <TitlesOfParts>
    <vt:vector size="6" baseType="lpstr">
      <vt:lpstr>Tema di Office</vt:lpstr>
      <vt:lpstr>Diapositiva 1</vt:lpstr>
      <vt:lpstr>Chi è CAMMINO?</vt:lpstr>
      <vt:lpstr>2. La filosofia di CAMMINO </vt:lpstr>
      <vt:lpstr>Diapositiva 4</vt:lpstr>
      <vt:lpstr>3. L’attività di CAMMINO  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Presentazione standard di PowerPoint</dc:title>
  <dc:creator>Microsoft Office User</dc:creator>
  <cp:lastModifiedBy>User</cp:lastModifiedBy>
  <cp:revision>3</cp:revision>
  <dcterms:created xsi:type="dcterms:W3CDTF">2022-03-21T09:12:12Z</dcterms:created>
  <dcterms:modified xsi:type="dcterms:W3CDTF">2022-05-11T10:29:47Z</dcterms:modified>
</cp:coreProperties>
</file>